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59" r:id="rId4"/>
    <p:sldId id="279" r:id="rId5"/>
    <p:sldId id="256" r:id="rId6"/>
    <p:sldId id="260" r:id="rId7"/>
    <p:sldId id="261" r:id="rId8"/>
    <p:sldId id="272" r:id="rId9"/>
    <p:sldId id="262" r:id="rId10"/>
    <p:sldId id="265" r:id="rId11"/>
    <p:sldId id="274" r:id="rId12"/>
    <p:sldId id="278" r:id="rId13"/>
    <p:sldId id="273" r:id="rId14"/>
    <p:sldId id="281" r:id="rId15"/>
    <p:sldId id="277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User" initials="UU" lastIdx="1" clrIdx="0">
    <p:extLst>
      <p:ext uri="{19B8F6BF-5375-455C-9EA6-DF929625EA0E}">
        <p15:presenceInfo xmlns:p15="http://schemas.microsoft.com/office/powerpoint/2012/main" userId="User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068-4405-B053-ECC84F7CD9B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68-4405-B053-ECC84F7CD9B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68-4405-B053-ECC84F7CD9B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68-4405-B053-ECC84F7CD9B3}"/>
              </c:ext>
            </c:extLst>
          </c:dPt>
          <c:dLbls>
            <c:dLbl>
              <c:idx val="0"/>
              <c:layout>
                <c:manualLayout>
                  <c:x val="-0.15019361745965421"/>
                  <c:y val="0.150233184459635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>
                        <a:solidFill>
                          <a:schemeClr val="bg1"/>
                        </a:solidFill>
                      </a:rPr>
                      <a:t>Вариативная часть              </a:t>
                    </a:r>
                    <a:r>
                      <a:rPr lang="ru-RU" sz="1600" b="0" dirty="0">
                        <a:solidFill>
                          <a:schemeClr val="bg1"/>
                        </a:solidFill>
                      </a:rPr>
                      <a:t>не более 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6953244897684"/>
                      <c:h val="0.23425431143068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068-4405-B053-ECC84F7CD9B3}"/>
                </c:ext>
              </c:extLst>
            </c:dLbl>
            <c:dLbl>
              <c:idx val="1"/>
              <c:layout>
                <c:manualLayout>
                  <c:x val="0.15344665073566932"/>
                  <c:y val="-0.185704815907567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>
                        <a:solidFill>
                          <a:schemeClr val="bg1"/>
                        </a:solidFill>
                      </a:rPr>
                      <a:t>Обязательная часть </a:t>
                    </a:r>
                  </a:p>
                  <a:p>
                    <a:pPr>
                      <a:defRPr/>
                    </a:pPr>
                    <a:r>
                      <a:rPr lang="ru-RU" sz="1600" b="0" dirty="0">
                        <a:solidFill>
                          <a:schemeClr val="bg1"/>
                        </a:solidFill>
                      </a:rPr>
                      <a:t>не менее 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78420173957246"/>
                      <c:h val="0.24895816876811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68-4405-B053-ECC84F7CD9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68-4405-B053-ECC84F7CD9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68-4405-B053-ECC84F7CD9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8-4405-B053-ECC84F7CD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0.84244</cdr:x>
      <cdr:y>0.42301</cdr:y>
    </cdr:from>
    <cdr:to>
      <cdr:x>0.95384</cdr:x>
      <cdr:y>0.42301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8E61E0CA-2EE9-46D5-989C-9B6F754E291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824001" y="1645484"/>
          <a:ext cx="505669" cy="0"/>
        </a:xfrm>
        <a:prstGeom xmlns:a="http://schemas.openxmlformats.org/drawingml/2006/main" prst="straightConnector1">
          <a:avLst/>
        </a:prstGeom>
        <a:ln xmlns:a="http://schemas.openxmlformats.org/drawingml/2006/main" w="762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1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3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8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4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2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5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A5F7-8770-4093-AB7C-81BEE0AF8BA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B7195-1C9A-47C7-B139-6CE29BAF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8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6CC30-F0B9-4B38-814E-09BDEC2E0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964" y="161365"/>
            <a:ext cx="8014448" cy="4374776"/>
          </a:xfrm>
        </p:spPr>
        <p:txBody>
          <a:bodyPr>
            <a:normAutofit fontScale="90000"/>
          </a:bodyPr>
          <a:lstStyle/>
          <a:p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r>
              <a:rPr lang="ru-RU" sz="1600" b="1" dirty="0"/>
              <a:t>Муниципальное дошкольное образовательное автономное учреждение </a:t>
            </a:r>
            <a:br>
              <a:rPr lang="ru-RU" sz="1600" b="1" dirty="0"/>
            </a:br>
            <a:r>
              <a:rPr lang="ru-RU" sz="1600" b="1" dirty="0"/>
              <a:t>детский сад «Родничок»  комбинированного вида</a:t>
            </a: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800" b="1" dirty="0"/>
            </a:br>
            <a:br>
              <a:rPr lang="ru-RU" sz="1800" b="1" dirty="0"/>
            </a:br>
            <a:r>
              <a:rPr lang="ru-RU" sz="4400" b="1" dirty="0">
                <a:solidFill>
                  <a:schemeClr val="accent1"/>
                </a:solidFill>
                <a:latin typeface="+mn-lt"/>
              </a:rPr>
              <a:t>Краткая презентация </a:t>
            </a:r>
            <a:br>
              <a:rPr lang="ru-RU" sz="4400" b="1" dirty="0">
                <a:solidFill>
                  <a:schemeClr val="accent1"/>
                </a:solidFill>
                <a:latin typeface="+mn-lt"/>
              </a:rPr>
            </a:br>
            <a:r>
              <a:rPr lang="ru-RU" sz="4400" b="1" dirty="0">
                <a:solidFill>
                  <a:schemeClr val="accent1"/>
                </a:solidFill>
                <a:latin typeface="+mn-lt"/>
              </a:rPr>
              <a:t> образовательной программы </a:t>
            </a:r>
            <a:br>
              <a:rPr lang="ru-RU" sz="4400" b="1" dirty="0">
                <a:solidFill>
                  <a:schemeClr val="accent1"/>
                </a:solidFill>
                <a:latin typeface="+mn-lt"/>
              </a:rPr>
            </a:br>
            <a:r>
              <a:rPr lang="ru-RU" sz="4400" b="1" dirty="0">
                <a:solidFill>
                  <a:schemeClr val="accent1"/>
                </a:solidFill>
                <a:latin typeface="+mn-lt"/>
              </a:rPr>
              <a:t>дошкольного образования</a:t>
            </a:r>
            <a:br>
              <a:rPr lang="ru-RU" sz="4400" b="1" dirty="0">
                <a:solidFill>
                  <a:schemeClr val="accent1"/>
                </a:solidFill>
                <a:latin typeface="+mn-lt"/>
              </a:rPr>
            </a:br>
            <a:r>
              <a:rPr lang="ru-RU" sz="4400" b="1" dirty="0">
                <a:solidFill>
                  <a:schemeClr val="accent1"/>
                </a:solidFill>
                <a:latin typeface="+mn-lt"/>
              </a:rPr>
              <a:t>МДОАУ д/с «Родничок»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BC45D5-29A2-4A86-8159-D31C1048B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952565"/>
            <a:ext cx="6858000" cy="744070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400" b="1" dirty="0">
                <a:latin typeface="+mj-lt"/>
                <a:ea typeface="+mj-ea"/>
                <a:cs typeface="+mj-cs"/>
              </a:rPr>
              <a:t>г. </a:t>
            </a:r>
            <a:r>
              <a:rPr lang="ru-RU" sz="1400" b="1" dirty="0" err="1">
                <a:latin typeface="+mj-lt"/>
                <a:ea typeface="+mj-ea"/>
                <a:cs typeface="+mj-cs"/>
              </a:rPr>
              <a:t>Пыть</a:t>
            </a:r>
            <a:r>
              <a:rPr lang="ru-RU" sz="1400" b="1" dirty="0">
                <a:latin typeface="+mj-lt"/>
                <a:ea typeface="+mj-ea"/>
                <a:cs typeface="+mj-cs"/>
              </a:rPr>
              <a:t>-Ях 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400" b="1" dirty="0">
                <a:latin typeface="+mj-lt"/>
                <a:ea typeface="+mj-ea"/>
                <a:cs typeface="+mj-cs"/>
              </a:rPr>
              <a:t>ХМАО-Югра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AB37BB-D4CA-4308-9238-2500BFC2E883}"/>
              </a:ext>
            </a:extLst>
          </p:cNvPr>
          <p:cNvSpPr/>
          <p:nvPr/>
        </p:nvSpPr>
        <p:spPr>
          <a:xfrm>
            <a:off x="4479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41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30" y="394446"/>
            <a:ext cx="8130988" cy="19184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1"/>
                </a:solidFill>
                <a:latin typeface="+mn-lt"/>
              </a:rPr>
              <a:t>ПРОГРАММА ПРЕДПОЛАГАЕТ ВОЗМОЖНОСТЬ НАЧАЛА ОСВОЕНИЯ ДЕТЬМИ СОДЕРЖАНИЯ ОБРАЗОВАТЕЛЬНЫХ ОБЛАСТЕЙ НА ЛЮБОМ ЭТАПЕ ЕЁ РЕАЛИЗАЦИИ</a:t>
            </a:r>
            <a:br>
              <a:rPr lang="ru-RU" sz="2800" i="1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</a:b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D36CAE6-0144-47F4-BA6B-C6F7F59D9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764" y="1825625"/>
            <a:ext cx="3030071" cy="4351338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3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3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3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68399-440B-41AC-A3A5-08D8896CF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765" y="2312893"/>
            <a:ext cx="4742330" cy="3864070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/>
              <a:t>Программа учитывает индивидуальные потребности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/>
              <a:t>ребенка, связанные с его жизненной ситуацией и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/>
              <a:t>состоянием здоровья, определяющие особые условия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/>
              <a:t>получения им образования, индивидуальные потребности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/>
              <a:t>отдельных категорий детей, в том числе с ограниченными возможностями здоровья</a:t>
            </a:r>
          </a:p>
          <a:p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96517F-177E-40AA-A987-BC088933762C}"/>
              </a:ext>
            </a:extLst>
          </p:cNvPr>
          <p:cNvSpPr/>
          <p:nvPr/>
        </p:nvSpPr>
        <p:spPr>
          <a:xfrm>
            <a:off x="6015318" y="2539976"/>
            <a:ext cx="2671482" cy="201409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ранний возраст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(2 – 3 года)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дошкольный возраст (3-7 (8) лет) </a:t>
            </a:r>
          </a:p>
          <a:p>
            <a:pPr algn="ctr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43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3" y="107577"/>
            <a:ext cx="8821270" cy="12909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ЦЕЛЕВЫЕ ОРИЕНТИРЫ </a:t>
            </a:r>
            <a:br>
              <a:rPr lang="ru-RU" sz="2800" b="1" dirty="0">
                <a:solidFill>
                  <a:schemeClr val="accent1"/>
                </a:solidFill>
                <a:latin typeface="+mn-lt"/>
              </a:rPr>
            </a:br>
            <a:r>
              <a:rPr lang="ru-RU" sz="2800" b="1" dirty="0">
                <a:solidFill>
                  <a:schemeClr val="accent1"/>
                </a:solidFill>
                <a:latin typeface="+mn-lt"/>
              </a:rPr>
              <a:t>НА ЭТАПЕ ЗАВЕРШЕНИЯ </a:t>
            </a:r>
            <a:br>
              <a:rPr lang="ru-RU" sz="2800" b="1" dirty="0">
                <a:solidFill>
                  <a:schemeClr val="accent1"/>
                </a:solidFill>
                <a:latin typeface="+mn-lt"/>
              </a:rPr>
            </a:br>
            <a:r>
              <a:rPr lang="ru-RU" sz="2800" b="1" dirty="0">
                <a:solidFill>
                  <a:schemeClr val="accent1"/>
                </a:solidFill>
                <a:latin typeface="+mn-lt"/>
              </a:rPr>
              <a:t>ДОШКОЛЬНОГО ОБРАЗОВАНИЯ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D36CAE6-0144-47F4-BA6B-C6F7F59D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5" y="1398494"/>
            <a:ext cx="7628964" cy="5226423"/>
          </a:xfrm>
        </p:spPr>
        <p:txBody>
          <a:bodyPr>
            <a:normAutofit fontScale="85000" lnSpcReduction="10000"/>
          </a:bodyPr>
          <a:lstStyle/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Владеет основными культурными способами деятельности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Проявляет инициативу и самостоятельность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Положительно относится к миру, к людям, самому себе, участвует в совместных играх, способен договариваться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Адекватно проявляет свои чувства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Владеет разными формами и видами игр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Хорошо владеет устной речью, может выражать свои мысли и желания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Развита мелкая моторика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Способен к волевым усилиям , может следовать социальным нормам поведения в различных видах деятельности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Соблюдает правила безопасного поведения и личной гигиены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Проявляет любознательность, интересуется причинно-следственными связями, склонен наблюдать , экспериментировать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0бладает начальными знаниями о себе,                                 природном и социальном мире,                                                            в котором живет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8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9224" y="717176"/>
            <a:ext cx="6983505" cy="295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1"/>
                </a:solidFill>
                <a:latin typeface="+mn-lt"/>
              </a:rPr>
              <a:t>УСЛОВИЯ РЕАЛИЗАЦИИ ПРОГРАММЫ</a:t>
            </a:r>
            <a:br>
              <a:rPr lang="ru-RU" sz="2800" dirty="0"/>
            </a:b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685883-92ED-4236-8355-DAE103EEE260}"/>
              </a:ext>
            </a:extLst>
          </p:cNvPr>
          <p:cNvSpPr txBox="1">
            <a:spLocks/>
          </p:cNvSpPr>
          <p:nvPr/>
        </p:nvSpPr>
        <p:spPr>
          <a:xfrm>
            <a:off x="1994649" y="3171502"/>
            <a:ext cx="2456327" cy="835723"/>
          </a:xfrm>
          <a:prstGeom prst="roundRect">
            <a:avLst/>
          </a:prstGeom>
          <a:solidFill>
            <a:srgbClr val="92D050">
              <a:alpha val="50000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Материально-технические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161A3BB8-E0DF-4B8C-87F7-2D96523F6248}"/>
              </a:ext>
            </a:extLst>
          </p:cNvPr>
          <p:cNvSpPr txBox="1">
            <a:spLocks/>
          </p:cNvSpPr>
          <p:nvPr/>
        </p:nvSpPr>
        <p:spPr>
          <a:xfrm>
            <a:off x="2985808" y="4639370"/>
            <a:ext cx="2930335" cy="1639592"/>
          </a:xfrm>
          <a:prstGeom prst="roundRect">
            <a:avLst/>
          </a:prstGeom>
          <a:solidFill>
            <a:srgbClr val="92D050">
              <a:alpha val="50000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Развивающая предметно-пространственная среда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267AD260-BDA0-49CC-AE08-BD2F537E740D}"/>
              </a:ext>
            </a:extLst>
          </p:cNvPr>
          <p:cNvSpPr txBox="1">
            <a:spLocks/>
          </p:cNvSpPr>
          <p:nvPr/>
        </p:nvSpPr>
        <p:spPr>
          <a:xfrm>
            <a:off x="1445568" y="1460190"/>
            <a:ext cx="2864213" cy="978009"/>
          </a:xfrm>
          <a:prstGeom prst="roundRect">
            <a:avLst/>
          </a:prstGeom>
          <a:solidFill>
            <a:srgbClr val="92D050">
              <a:alpha val="50000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Психолого-педагогические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D0100663-67BE-47AE-BA6F-D7C6F1C3D670}"/>
              </a:ext>
            </a:extLst>
          </p:cNvPr>
          <p:cNvSpPr txBox="1">
            <a:spLocks/>
          </p:cNvSpPr>
          <p:nvPr/>
        </p:nvSpPr>
        <p:spPr>
          <a:xfrm>
            <a:off x="5406845" y="3284562"/>
            <a:ext cx="2535884" cy="609602"/>
          </a:xfrm>
          <a:prstGeom prst="roundRect">
            <a:avLst/>
          </a:prstGeom>
          <a:solidFill>
            <a:srgbClr val="92D050">
              <a:alpha val="50000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Кадровые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9E8F1265-EAAF-4640-8D0E-ECE447B8637A}"/>
              </a:ext>
            </a:extLst>
          </p:cNvPr>
          <p:cNvSpPr txBox="1">
            <a:spLocks/>
          </p:cNvSpPr>
          <p:nvPr/>
        </p:nvSpPr>
        <p:spPr>
          <a:xfrm>
            <a:off x="5750845" y="1730001"/>
            <a:ext cx="2535885" cy="609602"/>
          </a:xfrm>
          <a:prstGeom prst="roundRect">
            <a:avLst/>
          </a:prstGeom>
          <a:solidFill>
            <a:srgbClr val="92D050">
              <a:alpha val="50000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Финансовые </a:t>
            </a:r>
          </a:p>
        </p:txBody>
      </p:sp>
    </p:spTree>
    <p:extLst>
      <p:ext uri="{BB962C8B-B14F-4D97-AF65-F5344CB8AC3E}">
        <p14:creationId xmlns:p14="http://schemas.microsoft.com/office/powerpoint/2010/main" val="404269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69" y="-111967"/>
            <a:ext cx="9180969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1624" y="223838"/>
            <a:ext cx="6775076" cy="8429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ПРОГРАММА ВОСПИТАНИЯ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1624" y="612845"/>
            <a:ext cx="76684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Общая цель воспитания в МДОАУ д/с «Родничок» - личностное развитие каждого ребенка с учетом его индивидуальности и создание условий для позитивной социализации детей на основе традиционных ценностей российского общества, что предполагает: </a:t>
            </a:r>
          </a:p>
          <a:p>
            <a:pPr algn="just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just">
              <a:buAutoNum type="arabicParenR"/>
            </a:pP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формирование первоначальных представлений о традиционных</a:t>
            </a:r>
          </a:p>
          <a:p>
            <a:pPr algn="just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ценностях российского народа, социально приемлемых нормах и правилах поведения;  </a:t>
            </a:r>
          </a:p>
          <a:p>
            <a:pPr algn="just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2) формирование ценностного отношения к окружающему миру (природному и социокультурному), другим людям, самому себе; </a:t>
            </a:r>
          </a:p>
          <a:p>
            <a:pPr algn="just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3) становление первичного опыта деятельности и поведения в соответствии с традиционными ценностями, принятыми в обществе нормами и правилами.</a:t>
            </a:r>
          </a:p>
        </p:txBody>
      </p:sp>
    </p:spTree>
    <p:extLst>
      <p:ext uri="{BB962C8B-B14F-4D97-AF65-F5344CB8AC3E}">
        <p14:creationId xmlns:p14="http://schemas.microsoft.com/office/powerpoint/2010/main" val="212933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98" y="0"/>
            <a:ext cx="9180969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34" y="215152"/>
            <a:ext cx="7844119" cy="1007157"/>
          </a:xfrm>
        </p:spPr>
        <p:txBody>
          <a:bodyPr>
            <a:normAutofit/>
          </a:bodyPr>
          <a:lstStyle/>
          <a:p>
            <a:pPr algn="ctr"/>
            <a:br>
              <a:rPr lang="ru-RU" sz="2800" b="1" dirty="0">
                <a:solidFill>
                  <a:schemeClr val="accent1"/>
                </a:solidFill>
                <a:latin typeface="+mn-lt"/>
              </a:rPr>
            </a:br>
            <a:r>
              <a:rPr lang="ru-RU" sz="2800" b="1" dirty="0">
                <a:solidFill>
                  <a:schemeClr val="accent1"/>
                </a:solidFill>
                <a:latin typeface="+mn-lt"/>
              </a:rPr>
              <a:t>ПРОГРАММА ВОСПИТАНИЯ ПРЕДУСМАТРИВАЕТ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C516050A-88FB-4179-B341-D152279B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29" y="959224"/>
            <a:ext cx="6400800" cy="5800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</a:p>
          <a:p>
            <a:pPr marL="0" indent="0" algn="just">
              <a:buNone/>
            </a:pPr>
            <a:r>
              <a:rPr lang="ru-RU" sz="2400" dirty="0"/>
              <a:t>	приобщение детей к традиционным ценностям российского общества -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 единство народов России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06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НАПРАВЛЕНИЯ ВОСПИТАНИЯ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11559" y="1590657"/>
            <a:ext cx="6611905" cy="4351338"/>
          </a:xfrm>
        </p:spPr>
        <p:txBody>
          <a:bodyPr/>
          <a:lstStyle/>
          <a:p>
            <a:r>
              <a:rPr lang="ru-RU" dirty="0"/>
              <a:t>Патриотическое</a:t>
            </a:r>
          </a:p>
          <a:p>
            <a:r>
              <a:rPr lang="ru-RU" dirty="0"/>
              <a:t>Духовно-нравственное</a:t>
            </a:r>
          </a:p>
          <a:p>
            <a:r>
              <a:rPr lang="ru-RU" dirty="0"/>
              <a:t>Социальное</a:t>
            </a:r>
          </a:p>
          <a:p>
            <a:r>
              <a:rPr lang="ru-RU" dirty="0"/>
              <a:t>Познавательное</a:t>
            </a:r>
          </a:p>
          <a:p>
            <a:r>
              <a:rPr lang="ru-RU" dirty="0"/>
              <a:t>Физическое и оздоровительное</a:t>
            </a:r>
          </a:p>
          <a:p>
            <a:r>
              <a:rPr lang="ru-RU" dirty="0"/>
              <a:t>Трудовое</a:t>
            </a:r>
          </a:p>
          <a:p>
            <a:r>
              <a:rPr lang="ru-RU" dirty="0"/>
              <a:t>Эстетическое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03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047" y="142875"/>
            <a:ext cx="8897448" cy="787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МОДЕЛЬ  ВЗАИМОДЕЙСТВИЯ  </a:t>
            </a:r>
            <a:br>
              <a:rPr lang="ru-RU" sz="2800" b="1" dirty="0">
                <a:solidFill>
                  <a:schemeClr val="accent1"/>
                </a:solidFill>
                <a:latin typeface="+mn-lt"/>
              </a:rPr>
            </a:br>
            <a:r>
              <a:rPr lang="ru-RU" sz="2800" b="1" dirty="0">
                <a:solidFill>
                  <a:schemeClr val="accent1"/>
                </a:solidFill>
                <a:latin typeface="+mn-lt"/>
              </a:rPr>
              <a:t>РОДИТЕЛЬСКОЙ  ОБЩЕСТВЕННОСТИ  И МДОАУ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4B0D21D-EEBE-4F31-A666-B8FCDD98E47C}"/>
              </a:ext>
            </a:extLst>
          </p:cNvPr>
          <p:cNvSpPr/>
          <p:nvPr/>
        </p:nvSpPr>
        <p:spPr>
          <a:xfrm>
            <a:off x="7225424" y="999656"/>
            <a:ext cx="1667563" cy="58631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Досуговый блок</a:t>
            </a:r>
          </a:p>
        </p:txBody>
      </p:sp>
      <p:sp>
        <p:nvSpPr>
          <p:cNvPr id="11" name="Скругленный прямоугольник 14">
            <a:extLst>
              <a:ext uri="{FF2B5EF4-FFF2-40B4-BE49-F238E27FC236}">
                <a16:creationId xmlns:a16="http://schemas.microsoft.com/office/drawing/2014/main" id="{A365C9F7-D69C-4997-BAC3-0D60B87FAE71}"/>
              </a:ext>
            </a:extLst>
          </p:cNvPr>
          <p:cNvSpPr/>
          <p:nvPr/>
        </p:nvSpPr>
        <p:spPr>
          <a:xfrm>
            <a:off x="7132338" y="1642363"/>
            <a:ext cx="1639626" cy="31020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Праздники  Развлечения Конкурсы Викторины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Выставки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Дни здоровья Совместные досуги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Акции</a:t>
            </a:r>
          </a:p>
          <a:p>
            <a:r>
              <a:rPr lang="ru-RU" sz="1200" dirty="0">
                <a:solidFill>
                  <a:schemeClr val="tx1"/>
                </a:solidFill>
              </a:rPr>
              <a:t>Флешмоб</a:t>
            </a:r>
          </a:p>
        </p:txBody>
      </p:sp>
      <p:sp>
        <p:nvSpPr>
          <p:cNvPr id="12" name="Скругленный прямоугольник 13">
            <a:extLst>
              <a:ext uri="{FF2B5EF4-FFF2-40B4-BE49-F238E27FC236}">
                <a16:creationId xmlns:a16="http://schemas.microsoft.com/office/drawing/2014/main" id="{B2B4F903-F5D5-4A58-BF97-9E6E23D26E38}"/>
              </a:ext>
            </a:extLst>
          </p:cNvPr>
          <p:cNvSpPr/>
          <p:nvPr/>
        </p:nvSpPr>
        <p:spPr>
          <a:xfrm>
            <a:off x="1030811" y="1568527"/>
            <a:ext cx="1918799" cy="32200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Стенды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Папки-передвижки</a:t>
            </a:r>
          </a:p>
          <a:p>
            <a:r>
              <a:rPr lang="ru-RU" sz="1200" dirty="0">
                <a:solidFill>
                  <a:schemeClr val="tx1"/>
                </a:solidFill>
              </a:rPr>
              <a:t>Работа со СМИ</a:t>
            </a:r>
          </a:p>
          <a:p>
            <a:r>
              <a:rPr lang="ru-RU" sz="1200" dirty="0">
                <a:solidFill>
                  <a:schemeClr val="tx1"/>
                </a:solidFill>
              </a:rPr>
              <a:t>Дни открытых дверей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Выпуск  журналов</a:t>
            </a:r>
          </a:p>
          <a:p>
            <a:r>
              <a:rPr lang="ru-RU" sz="1200" dirty="0">
                <a:solidFill>
                  <a:schemeClr val="tx1"/>
                </a:solidFill>
              </a:rPr>
              <a:t>Тематические выставки</a:t>
            </a:r>
          </a:p>
          <a:p>
            <a:r>
              <a:rPr lang="ru-RU" sz="1200" dirty="0">
                <a:solidFill>
                  <a:schemeClr val="tx1"/>
                </a:solidFill>
              </a:rPr>
              <a:t>Памятки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Буклеты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Открытые просмотры детской деятельности</a:t>
            </a:r>
          </a:p>
          <a:p>
            <a:r>
              <a:rPr lang="ru-RU" sz="1200" dirty="0">
                <a:solidFill>
                  <a:schemeClr val="tx1"/>
                </a:solidFill>
              </a:rPr>
              <a:t>Экскурсии по ДОУ Фотоальбомы групп Фотовыставки </a:t>
            </a:r>
          </a:p>
          <a:p>
            <a:r>
              <a:rPr lang="ru-RU" sz="1200" dirty="0">
                <a:solidFill>
                  <a:schemeClr val="tx1"/>
                </a:solidFill>
              </a:rPr>
              <a:t>Работа сайта МДОАУ в сети интернет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Группы в соцсетях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F29CCC6-672C-4E5B-A14E-B4FEF6BB9921}"/>
              </a:ext>
            </a:extLst>
          </p:cNvPr>
          <p:cNvSpPr/>
          <p:nvPr/>
        </p:nvSpPr>
        <p:spPr>
          <a:xfrm>
            <a:off x="1007969" y="959410"/>
            <a:ext cx="2055240" cy="5376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Наглядно-информационный блок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661138E-FB41-406F-88CC-0EB2C465AB6E}"/>
              </a:ext>
            </a:extLst>
          </p:cNvPr>
          <p:cNvSpPr/>
          <p:nvPr/>
        </p:nvSpPr>
        <p:spPr>
          <a:xfrm>
            <a:off x="3113074" y="959410"/>
            <a:ext cx="2055240" cy="586314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Познавательный блок </a:t>
            </a:r>
          </a:p>
        </p:txBody>
      </p:sp>
      <p:sp>
        <p:nvSpPr>
          <p:cNvPr id="16" name="Скругленный прямоугольник 16">
            <a:extLst>
              <a:ext uri="{FF2B5EF4-FFF2-40B4-BE49-F238E27FC236}">
                <a16:creationId xmlns:a16="http://schemas.microsoft.com/office/drawing/2014/main" id="{97B2E80D-E5B9-44B8-8ABD-7DCB026017DA}"/>
              </a:ext>
            </a:extLst>
          </p:cNvPr>
          <p:cNvSpPr/>
          <p:nvPr/>
        </p:nvSpPr>
        <p:spPr>
          <a:xfrm>
            <a:off x="5334787" y="1625030"/>
            <a:ext cx="1667563" cy="31367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Анкетирование</a:t>
            </a:r>
          </a:p>
          <a:p>
            <a:r>
              <a:rPr lang="ru-RU" sz="1200" dirty="0">
                <a:solidFill>
                  <a:schemeClr val="tx1"/>
                </a:solidFill>
              </a:rPr>
              <a:t>Беседы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Опросы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Интервьюирование</a:t>
            </a:r>
          </a:p>
          <a:p>
            <a:r>
              <a:rPr lang="ru-RU" sz="1200" dirty="0">
                <a:solidFill>
                  <a:schemeClr val="tx1"/>
                </a:solidFill>
              </a:rPr>
              <a:t>Маркетинговые исследования (соц. срезы)</a:t>
            </a:r>
          </a:p>
          <a:p>
            <a:r>
              <a:rPr lang="ru-RU" sz="1200" dirty="0">
                <a:solidFill>
                  <a:schemeClr val="tx1"/>
                </a:solidFill>
              </a:rPr>
              <a:t>Сбор информации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D72236F-1B5C-4579-9E88-E8B53C031E4B}"/>
              </a:ext>
            </a:extLst>
          </p:cNvPr>
          <p:cNvSpPr/>
          <p:nvPr/>
        </p:nvSpPr>
        <p:spPr>
          <a:xfrm>
            <a:off x="5298273" y="982213"/>
            <a:ext cx="1829124" cy="586314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Информационно-аналитический блок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5">
            <a:extLst>
              <a:ext uri="{FF2B5EF4-FFF2-40B4-BE49-F238E27FC236}">
                <a16:creationId xmlns:a16="http://schemas.microsoft.com/office/drawing/2014/main" id="{934D2362-B92C-41E0-A2C8-BB1064E27D57}"/>
              </a:ext>
            </a:extLst>
          </p:cNvPr>
          <p:cNvSpPr/>
          <p:nvPr/>
        </p:nvSpPr>
        <p:spPr>
          <a:xfrm>
            <a:off x="3200623" y="1625813"/>
            <a:ext cx="1840789" cy="3171398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Семинары-практикумы Педагогические гостиные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Игровые тренинги Дискуссионные клубы Мастер-классы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Создание совместных проектов </a:t>
            </a:r>
          </a:p>
          <a:p>
            <a:r>
              <a:rPr lang="ru-RU" sz="1200" dirty="0">
                <a:solidFill>
                  <a:schemeClr val="tx1"/>
                </a:solidFill>
              </a:rPr>
              <a:t>Родительские собрания</a:t>
            </a:r>
          </a:p>
          <a:p>
            <a:r>
              <a:rPr lang="ru-RU" sz="1200" dirty="0">
                <a:solidFill>
                  <a:schemeClr val="tx1"/>
                </a:solidFill>
              </a:rPr>
              <a:t>Консультации</a:t>
            </a:r>
          </a:p>
          <a:p>
            <a:r>
              <a:rPr lang="ru-RU" sz="1200" dirty="0">
                <a:solidFill>
                  <a:schemeClr val="tx1"/>
                </a:solidFill>
              </a:rPr>
              <a:t>Родительские клубы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4E41D45-CF55-4291-B0CF-A4704919FA05}"/>
              </a:ext>
            </a:extLst>
          </p:cNvPr>
          <p:cNvSpPr/>
          <p:nvPr/>
        </p:nvSpPr>
        <p:spPr>
          <a:xfrm>
            <a:off x="2838815" y="5065806"/>
            <a:ext cx="2264697" cy="60906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Участие родителей в управлении ДОУ</a:t>
            </a:r>
          </a:p>
        </p:txBody>
      </p:sp>
      <p:sp>
        <p:nvSpPr>
          <p:cNvPr id="20" name="Скругленный прямоугольник 17">
            <a:extLst>
              <a:ext uri="{FF2B5EF4-FFF2-40B4-BE49-F238E27FC236}">
                <a16:creationId xmlns:a16="http://schemas.microsoft.com/office/drawing/2014/main" id="{FCC0CE4E-B110-4E9B-BA03-23F4EF34BD68}"/>
              </a:ext>
            </a:extLst>
          </p:cNvPr>
          <p:cNvSpPr/>
          <p:nvPr/>
        </p:nvSpPr>
        <p:spPr>
          <a:xfrm>
            <a:off x="2900917" y="5737412"/>
            <a:ext cx="2140495" cy="771904"/>
          </a:xfrm>
          <a:prstGeom prst="roundRect">
            <a:avLst>
              <a:gd name="adj" fmla="val 187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Совет родителей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Наблюдательный совет</a:t>
            </a:r>
          </a:p>
          <a:p>
            <a:pPr algn="ctr"/>
            <a:r>
              <a:rPr lang="ru-RU" dirty="0"/>
              <a:t> 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B4746D95-0067-4003-AE6D-A9126A5AFA0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5703458"/>
                  </p:ext>
                </p:extLst>
              </p:nvPr>
            </p:nvGraphicFramePr>
            <p:xfrm>
              <a:off x="-1485900" y="5153025"/>
              <a:ext cx="2286000" cy="1714500"/>
            </p:xfrm>
            <a:graphic>
              <a:graphicData uri="http://schemas.microsoft.com/office/powerpoint/2016/slidezoom">
                <pslz:sldZm>
                  <pslz:sldZmObj sldId="276" cId="232641758">
                    <pslz:zmPr id="{82CE7582-4FDF-4837-9084-0D17131BAE7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4746D95-0067-4003-AE6D-A9126A5AFA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85900" y="515302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660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496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1E4AC7-9906-4382-8076-7239D6EF050D}"/>
              </a:ext>
            </a:extLst>
          </p:cNvPr>
          <p:cNvSpPr/>
          <p:nvPr/>
        </p:nvSpPr>
        <p:spPr>
          <a:xfrm>
            <a:off x="1613646" y="1766047"/>
            <a:ext cx="65442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Спасибо,</a:t>
            </a:r>
            <a:b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 что </a:t>
            </a:r>
            <a:b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Вы с нами!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2CD27C-3A70-4F88-BE07-89FE6988F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71" y="251011"/>
            <a:ext cx="2645362" cy="186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4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496" cy="685800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D9428AA-6257-4E54-89A3-2564A737F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588" y="1281953"/>
            <a:ext cx="3810000" cy="30211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	С 1 сентября 2023 года детские сады переходят на федеральную образовательную программу дошкольного образования (ФОП ДО)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78FBEF4-8CCF-4E32-888E-27112F754F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111" b="2229"/>
          <a:stretch/>
        </p:blipFill>
        <p:spPr>
          <a:xfrm>
            <a:off x="5212654" y="1174376"/>
            <a:ext cx="2571395" cy="351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07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496" cy="685800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D9428AA-6257-4E54-89A3-2564A737F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588" y="842682"/>
            <a:ext cx="3756212" cy="5728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Образовательная программа дошкольного образования МДОАУ детский сад «Родничок» комбинированного вида разработана на основе Федерального государственного образовательного стандарта дошкольного образования (ФГОС ДО) и Федеральной образовательной программы дошкольного образования (ФОП ДО)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619D1-3F74-4603-8B10-6C24E44E8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9506" y="1138518"/>
            <a:ext cx="3055844" cy="50384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79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496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194E0AA-E843-4C53-BFC0-744C581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ФОП ДО ВНЕДРЯЮТ, ЧТОБЫ: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A964FE3-9FDE-4CD8-9651-2542926B3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518" y="1299882"/>
            <a:ext cx="7376832" cy="4877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400" dirty="0"/>
              <a:t>Организовать обучение и воспитание дошкольника как гражданина Российской Федерации, формировать основы его гражданской и культурной идентичности доступными его возрасту средствами</a:t>
            </a:r>
          </a:p>
          <a:p>
            <a:pPr marL="0" indent="0">
              <a:buNone/>
            </a:pPr>
            <a:r>
              <a:rPr lang="ru-RU" sz="2400" dirty="0"/>
              <a:t>	Создать единое ядро содержания дошкольного образования</a:t>
            </a:r>
          </a:p>
          <a:p>
            <a:pPr marL="0" indent="0">
              <a:buNone/>
            </a:pPr>
            <a:r>
              <a:rPr lang="ru-RU" sz="2400" dirty="0"/>
              <a:t>	Создать единое федеральное образовательное пространство воспитания и обучения детей, которое обеспечит и ребёнку, и родителям равные, качественные условия дошкольного образования, вне зависимости от места проживания</a:t>
            </a:r>
          </a:p>
        </p:txBody>
      </p:sp>
    </p:spTree>
    <p:extLst>
      <p:ext uri="{BB962C8B-B14F-4D97-AF65-F5344CB8AC3E}">
        <p14:creationId xmlns:p14="http://schemas.microsoft.com/office/powerpoint/2010/main" val="49709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8" y="439271"/>
            <a:ext cx="7306235" cy="8337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ОБРАЗОВАТЕЛЬНАЯ ПРОГРАММА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9428AA-6257-4E54-89A3-2564A737F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48" y="1825625"/>
            <a:ext cx="576430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	это нормативно-управленческий документ дошкольного учреждения, характеризующий специфику содержания образования, особенности организации воспитательно - образовательного процесса, характер оказываемых образовательных услуг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57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047"/>
            <a:ext cx="7886700" cy="12729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ЦЕЛЬ ОБРАЗОВАТЕЛЬНОЙ ПРОГРАММЫ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D36CAE6-0144-47F4-BA6B-C6F7F59D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082" y="1825625"/>
            <a:ext cx="557604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	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32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5034" y="365125"/>
            <a:ext cx="6371665" cy="9890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ПРИНЦИПЫ ООП ДО</a:t>
            </a:r>
            <a:br>
              <a:rPr lang="ru-RU" sz="2800" b="1" dirty="0">
                <a:solidFill>
                  <a:schemeClr val="accent1"/>
                </a:solidFill>
                <a:latin typeface="+mn-lt"/>
              </a:rPr>
            </a:b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7E640D0-D5F2-4058-979D-673D3A546ADD}"/>
              </a:ext>
            </a:extLst>
          </p:cNvPr>
          <p:cNvSpPr/>
          <p:nvPr/>
        </p:nvSpPr>
        <p:spPr>
          <a:xfrm>
            <a:off x="1048871" y="874691"/>
            <a:ext cx="2585208" cy="126645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Принцип гуманизации развивающего обучения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6369CEE-5A6A-421D-A3FB-391D927E239C}"/>
              </a:ext>
            </a:extLst>
          </p:cNvPr>
          <p:cNvSpPr/>
          <p:nvPr/>
        </p:nvSpPr>
        <p:spPr>
          <a:xfrm>
            <a:off x="1079722" y="2250478"/>
            <a:ext cx="2541315" cy="126645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Принцип </a:t>
            </a:r>
            <a:r>
              <a:rPr lang="ru-RU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культуросообразности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D93E6A5-A344-4C45-B429-08E90B64D32C}"/>
              </a:ext>
            </a:extLst>
          </p:cNvPr>
          <p:cNvSpPr/>
          <p:nvPr/>
        </p:nvSpPr>
        <p:spPr>
          <a:xfrm>
            <a:off x="3773356" y="1546367"/>
            <a:ext cx="2277036" cy="126645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Комплексно-тематический принцип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4B63927-8C02-4A53-A56D-AEC83C0B0B98}"/>
              </a:ext>
            </a:extLst>
          </p:cNvPr>
          <p:cNvSpPr/>
          <p:nvPr/>
        </p:nvSpPr>
        <p:spPr>
          <a:xfrm>
            <a:off x="3766835" y="3005047"/>
            <a:ext cx="2277036" cy="126645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Принцип </a:t>
            </a:r>
          </a:p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интеграции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BE52DEE-93CF-4B04-BCA0-4148E994A4B8}"/>
              </a:ext>
            </a:extLst>
          </p:cNvPr>
          <p:cNvSpPr/>
          <p:nvPr/>
        </p:nvSpPr>
        <p:spPr>
          <a:xfrm>
            <a:off x="1079722" y="3638272"/>
            <a:ext cx="2486134" cy="126645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Дифференциация и индивидуализация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DEA4FF5-6D74-4819-895F-E3FD1F4D8850}"/>
              </a:ext>
            </a:extLst>
          </p:cNvPr>
          <p:cNvSpPr/>
          <p:nvPr/>
        </p:nvSpPr>
        <p:spPr>
          <a:xfrm>
            <a:off x="3742505" y="4502178"/>
            <a:ext cx="2277036" cy="126645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Принцип </a:t>
            </a:r>
          </a:p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системности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F60664D-2550-4770-97F3-1E4A0902908B}"/>
              </a:ext>
            </a:extLst>
          </p:cNvPr>
          <p:cNvSpPr/>
          <p:nvPr/>
        </p:nvSpPr>
        <p:spPr>
          <a:xfrm>
            <a:off x="1079722" y="5100919"/>
            <a:ext cx="2516985" cy="126645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Содействие и сотрудничество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DE68418-7CF6-495F-9A25-E22206F8AD8F}"/>
              </a:ext>
            </a:extLst>
          </p:cNvPr>
          <p:cNvSpPr/>
          <p:nvPr/>
        </p:nvSpPr>
        <p:spPr>
          <a:xfrm>
            <a:off x="6220520" y="3516928"/>
            <a:ext cx="2170445" cy="116264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Поддержка инициативы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6BA0847-31F2-4E02-A8ED-DE562B27E469}"/>
              </a:ext>
            </a:extLst>
          </p:cNvPr>
          <p:cNvSpPr/>
          <p:nvPr/>
        </p:nvSpPr>
        <p:spPr>
          <a:xfrm>
            <a:off x="6189669" y="1961078"/>
            <a:ext cx="2277036" cy="126645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Принцип адаптивности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47094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ОБРАЗОВАТЕЛЬНАЯ ПРОГРАММА СОСТОИТ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9E124D6-9AB7-45D2-8A69-ED0C24C58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167977"/>
              </p:ext>
            </p:extLst>
          </p:nvPr>
        </p:nvGraphicFramePr>
        <p:xfrm>
          <a:off x="0" y="862039"/>
          <a:ext cx="4539220" cy="388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5">
            <a:extLst>
              <a:ext uri="{FF2B5EF4-FFF2-40B4-BE49-F238E27FC236}">
                <a16:creationId xmlns:a16="http://schemas.microsoft.com/office/drawing/2014/main" id="{65147880-53BA-4D26-AD0A-28DBA58993AF}"/>
              </a:ext>
            </a:extLst>
          </p:cNvPr>
          <p:cNvSpPr txBox="1">
            <a:spLocks/>
          </p:cNvSpPr>
          <p:nvPr/>
        </p:nvSpPr>
        <p:spPr>
          <a:xfrm>
            <a:off x="1309964" y="4985080"/>
            <a:ext cx="4050930" cy="163983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Образовательная программа дошкольного образования МДОАУ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д/с «Родничок» разработана с учетом ФОП ДО и ФГОС ДО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E61E0CA-2EE9-46D5-989C-9B6F754E2913}"/>
              </a:ext>
            </a:extLst>
          </p:cNvPr>
          <p:cNvCxnSpPr>
            <a:cxnSpLocks/>
          </p:cNvCxnSpPr>
          <p:nvPr/>
        </p:nvCxnSpPr>
        <p:spPr>
          <a:xfrm>
            <a:off x="2771775" y="4362450"/>
            <a:ext cx="186578" cy="5598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5">
            <a:extLst>
              <a:ext uri="{FF2B5EF4-FFF2-40B4-BE49-F238E27FC236}">
                <a16:creationId xmlns:a16="http://schemas.microsoft.com/office/drawing/2014/main" id="{37BF4AD1-42C0-4BC6-A878-9BA4EF744503}"/>
              </a:ext>
            </a:extLst>
          </p:cNvPr>
          <p:cNvSpPr txBox="1">
            <a:spLocks/>
          </p:cNvSpPr>
          <p:nvPr/>
        </p:nvSpPr>
        <p:spPr>
          <a:xfrm>
            <a:off x="4329670" y="904855"/>
            <a:ext cx="4399734" cy="401747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«Основы безопасности детей дошкольного возраста» Р.Б. Стеркина </a:t>
            </a:r>
          </a:p>
          <a:p>
            <a:pPr marL="0" indent="0">
              <a:buNone/>
            </a:pPr>
            <a:r>
              <a:rPr lang="ru-RU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Образовательная программа «Азы финансовой культуры для дошкольников» Л.В. Стахович, Е.В. Семенкова, Л.Ю. </a:t>
            </a:r>
            <a:r>
              <a:rPr lang="ru-RU" sz="1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Рыжановская</a:t>
            </a:r>
            <a:endParaRPr lang="ru-RU" sz="1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Программа по музыкальному восприятию для детей дошкольного возраста «Ладушки». Авторы: И. Каплунова, И. Новоскольцева</a:t>
            </a:r>
          </a:p>
          <a:p>
            <a:pPr marL="0" indent="0">
              <a:buNone/>
            </a:pPr>
            <a:r>
              <a:rPr lang="ru-RU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Парциальная программа художественно-эстетического развития детей раннего возраста (с 1 года до 3 лет) «Рисуй со мной». Автор: Е.А. Дудко</a:t>
            </a:r>
          </a:p>
          <a:p>
            <a:pPr marL="0" indent="0">
              <a:buNone/>
            </a:pPr>
            <a:r>
              <a:rPr lang="ru-RU" sz="19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Парциальная программа формирования ценностного отношения к природе и культуре ХМАО-Югры у детей старшего дошкольного возраста «Наследие Югры: на пути к истокам». Авторы: Л. Л. </a:t>
            </a:r>
            <a:r>
              <a:rPr lang="ru-RU" sz="19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Лашкова</a:t>
            </a:r>
            <a:r>
              <a:rPr lang="ru-RU" sz="19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П. П. Ушакова, С. А. Якоб</a:t>
            </a:r>
          </a:p>
        </p:txBody>
      </p:sp>
    </p:spTree>
    <p:extLst>
      <p:ext uri="{BB962C8B-B14F-4D97-AF65-F5344CB8AC3E}">
        <p14:creationId xmlns:p14="http://schemas.microsoft.com/office/powerpoint/2010/main" val="250127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F2B-39F5-43A4-B66D-1912DA2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" y="0"/>
            <a:ext cx="9139496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7371B7-7F71-4E29-9180-739D8C89F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787" y="440484"/>
            <a:ext cx="7449671" cy="10219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n-lt"/>
              </a:rPr>
              <a:t>МОДЕЛЬ ОБРАЗОВАТЕЛЬНОЙ ПРОГРАММЫ МДОАУ д/с «РОДНИЧОК» </a:t>
            </a:r>
            <a:br>
              <a:rPr lang="ru-RU" sz="2800" b="1" dirty="0">
                <a:solidFill>
                  <a:schemeClr val="accent1"/>
                </a:solidFill>
                <a:latin typeface="+mn-lt"/>
              </a:rPr>
            </a:b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9B24106-CD9C-4F86-94C8-9C56F639BF57}"/>
              </a:ext>
            </a:extLst>
          </p:cNvPr>
          <p:cNvSpPr/>
          <p:nvPr/>
        </p:nvSpPr>
        <p:spPr>
          <a:xfrm>
            <a:off x="6272897" y="3812190"/>
            <a:ext cx="2279432" cy="90543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Художественно-эстетическое развитие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4B5DE21-ACDB-46E0-B5C3-3EE614890B74}"/>
              </a:ext>
            </a:extLst>
          </p:cNvPr>
          <p:cNvSpPr/>
          <p:nvPr/>
        </p:nvSpPr>
        <p:spPr>
          <a:xfrm>
            <a:off x="3960379" y="5050466"/>
            <a:ext cx="1916175" cy="91605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Речевое развитие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4484A7A-5796-4E8A-A0D2-CE9A89367E2D}"/>
              </a:ext>
            </a:extLst>
          </p:cNvPr>
          <p:cNvSpPr/>
          <p:nvPr/>
        </p:nvSpPr>
        <p:spPr>
          <a:xfrm>
            <a:off x="3960379" y="3812190"/>
            <a:ext cx="1992564" cy="90543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Познавательное развитие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B8E3E7B-7F28-4B4C-9FB1-45C8D501B682}"/>
              </a:ext>
            </a:extLst>
          </p:cNvPr>
          <p:cNvSpPr/>
          <p:nvPr/>
        </p:nvSpPr>
        <p:spPr>
          <a:xfrm>
            <a:off x="1621665" y="3806879"/>
            <a:ext cx="2104432" cy="91605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Социально-коммуникативное развитие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BA258C9-BAEC-488B-877D-28B9F0C92619}"/>
              </a:ext>
            </a:extLst>
          </p:cNvPr>
          <p:cNvSpPr/>
          <p:nvPr/>
        </p:nvSpPr>
        <p:spPr>
          <a:xfrm>
            <a:off x="1694581" y="5050466"/>
            <a:ext cx="2031515" cy="91605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Физическое развитие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6FCAAB2-68A6-4605-987C-6FEDFFC3089E}"/>
              </a:ext>
            </a:extLst>
          </p:cNvPr>
          <p:cNvSpPr/>
          <p:nvPr/>
        </p:nvSpPr>
        <p:spPr>
          <a:xfrm>
            <a:off x="1425389" y="1189035"/>
            <a:ext cx="7225552" cy="245063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ОБРАЗОВАТЕЛЬНЫЙ ПРОЦЕСС</a:t>
            </a:r>
          </a:p>
          <a:p>
            <a:pPr algn="ctr"/>
            <a:r>
              <a:rPr lang="ru-RU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Цель: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особенностей. </a:t>
            </a:r>
          </a:p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личности, мотивации и способностей детей в различных видах деятельности и охватывает направления развития и образования детей (образовательные области)</a:t>
            </a:r>
          </a:p>
          <a:p>
            <a:pPr algn="ctr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125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949</Words>
  <Application>Microsoft Office PowerPoint</Application>
  <PresentationFormat>Экран (4:3)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Wingdings</vt:lpstr>
      <vt:lpstr>Тема Office</vt:lpstr>
      <vt:lpstr>     Муниципальное дошкольное образовательное автономное учреждение  детский сад «Родничок»  комбинированного вида        Краткая презентация   образовательной программы  дошкольного образования МДОАУ д/с «Родничок»</vt:lpstr>
      <vt:lpstr>Презентация PowerPoint</vt:lpstr>
      <vt:lpstr>Презентация PowerPoint</vt:lpstr>
      <vt:lpstr>ФОП ДО ВНЕДРЯЮТ, ЧТОБЫ:</vt:lpstr>
      <vt:lpstr>ОБРАЗОВАТЕЛЬНАЯ ПРОГРАММА </vt:lpstr>
      <vt:lpstr>ЦЕЛЬ ОБРАЗОВАТЕЛЬНОЙ ПРОГРАММЫ</vt:lpstr>
      <vt:lpstr>ПРИНЦИПЫ ООП ДО </vt:lpstr>
      <vt:lpstr>ОБРАЗОВАТЕЛЬНАЯ ПРОГРАММА СОСТОИТ</vt:lpstr>
      <vt:lpstr>МОДЕЛЬ ОБРАЗОВАТЕЛЬНОЙ ПРОГРАММЫ МДОАУ д/с «РОДНИЧОК»  </vt:lpstr>
      <vt:lpstr>ПРОГРАММА ПРЕДПОЛАГАЕТ ВОЗМОЖНОСТЬ НАЧАЛА ОСВОЕНИЯ ДЕТЬМИ СОДЕРЖАНИЯ ОБРАЗОВАТЕЛЬНЫХ ОБЛАСТЕЙ НА ЛЮБОМ ЭТАПЕ ЕЁ РЕАЛИЗАЦИИ </vt:lpstr>
      <vt:lpstr>ЦЕЛЕВЫЕ ОРИЕНТИРЫ  НА ЭТАПЕ ЗАВЕРШЕНИЯ  ДОШКОЛЬНОГО ОБРАЗОВАНИЯ</vt:lpstr>
      <vt:lpstr>УСЛОВИЯ РЕАЛИЗАЦИИ ПРОГРАММЫ </vt:lpstr>
      <vt:lpstr>ПРОГРАММА ВОСПИТАНИЯ</vt:lpstr>
      <vt:lpstr> ПРОГРАММА ВОСПИТАНИЯ ПРЕДУСМАТРИВАЕТ</vt:lpstr>
      <vt:lpstr>НАПРАВЛЕНИЯ ВОСПИТАНИЯ</vt:lpstr>
      <vt:lpstr>МОДЕЛЬ  ВЗАИМОДЕЙСТВИЯ   РОДИТЕЛЬСКОЙ  ОБЩЕСТВЕННОСТИ  И МДОАУ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Муниципальное дошкольное образовательное автономное учреждение  детский сад «Родничок»  комбинированного вида        Краткая презентация  основной образовательной программы  дошкольного образования</dc:title>
  <dc:creator>User User</dc:creator>
  <cp:lastModifiedBy>user</cp:lastModifiedBy>
  <cp:revision>13</cp:revision>
  <dcterms:created xsi:type="dcterms:W3CDTF">2023-07-20T05:12:47Z</dcterms:created>
  <dcterms:modified xsi:type="dcterms:W3CDTF">2023-10-02T08:19:51Z</dcterms:modified>
</cp:coreProperties>
</file>